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15119350"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6"/>
    <p:restoredTop sz="96327"/>
  </p:normalViewPr>
  <p:slideViewPr>
    <p:cSldViewPr snapToGrid="0" showGuides="1">
      <p:cViewPr>
        <p:scale>
          <a:sx n="80" d="100"/>
          <a:sy n="80" d="100"/>
        </p:scale>
        <p:origin x="-510" y="-1572"/>
      </p:cViewPr>
      <p:guideLst>
        <p:guide orient="horz" pos="3345"/>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GB"/>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3/18/2024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85391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3/18/2024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30021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3/18/2024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42076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3/18/2024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01844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2701A29-D3F8-E041-970A-5989E69128E0}" type="datetimeFigureOut">
              <a:rPr lang="en-US" smtClean="0"/>
              <a:t>3/18/2024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65129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2701A29-D3F8-E041-970A-5989E69128E0}" type="datetimeFigureOut">
              <a:rPr lang="en-US" smtClean="0"/>
              <a:t>3/18/2024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15304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2701A29-D3F8-E041-970A-5989E69128E0}" type="datetimeFigureOut">
              <a:rPr lang="en-US" smtClean="0"/>
              <a:t>3/18/2024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85854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2701A29-D3F8-E041-970A-5989E69128E0}" type="datetimeFigureOut">
              <a:rPr lang="en-US" smtClean="0"/>
              <a:t>3/18/2024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64253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01A29-D3F8-E041-970A-5989E69128E0}" type="datetimeFigureOut">
              <a:rPr lang="en-US" smtClean="0"/>
              <a:t>3/18/2024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25587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3/18/2024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87422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3/18/2024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92217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2701A29-D3F8-E041-970A-5989E69128E0}" type="datetimeFigureOut">
              <a:rPr lang="en-US" smtClean="0"/>
              <a:t>3/18/2024</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BA630AFC-AC19-1346-832F-CC2FF9CB1B69}" type="slidenum">
              <a:rPr lang="en-US" smtClean="0"/>
              <a:t>‹#›</a:t>
            </a:fld>
            <a:endParaRPr lang="en-US"/>
          </a:p>
        </p:txBody>
      </p:sp>
    </p:spTree>
    <p:extLst>
      <p:ext uri="{BB962C8B-B14F-4D97-AF65-F5344CB8AC3E}">
        <p14:creationId xmlns:p14="http://schemas.microsoft.com/office/powerpoint/2010/main" val="1028000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4B1E7273-DB54-78AB-B7F4-503D942EA53B}"/>
              </a:ext>
            </a:extLst>
          </p:cNvPr>
          <p:cNvPicPr>
            <a:picLocks noChangeAspect="1"/>
          </p:cNvPicPr>
          <p:nvPr/>
        </p:nvPicPr>
        <p:blipFill>
          <a:blip r:embed="rId2">
            <a:alphaModFix/>
          </a:blip>
          <a:stretch>
            <a:fillRect/>
          </a:stretch>
        </p:blipFill>
        <p:spPr>
          <a:xfrm>
            <a:off x="7751591" y="417122"/>
            <a:ext cx="7176652" cy="8748922"/>
          </a:xfrm>
          <a:prstGeom prst="rect">
            <a:avLst/>
          </a:prstGeom>
        </p:spPr>
      </p:pic>
      <p:sp>
        <p:nvSpPr>
          <p:cNvPr id="17" name="Text Box 23">
            <a:extLst>
              <a:ext uri="{FF2B5EF4-FFF2-40B4-BE49-F238E27FC236}">
                <a16:creationId xmlns:a16="http://schemas.microsoft.com/office/drawing/2014/main" id="{1E14AAD1-56FE-6AFF-ED06-45802F91C36B}"/>
              </a:ext>
            </a:extLst>
          </p:cNvPr>
          <p:cNvSpPr txBox="1">
            <a:spLocks noChangeArrowheads="1"/>
          </p:cNvSpPr>
          <p:nvPr/>
        </p:nvSpPr>
        <p:spPr bwMode="auto">
          <a:xfrm>
            <a:off x="8230915" y="7098392"/>
            <a:ext cx="6120130" cy="217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27000"/>
              </a:lnSpc>
            </a:pPr>
            <a:r>
              <a:rPr lang="en-GB" sz="1400" b="1" dirty="0">
                <a:solidFill>
                  <a:srgbClr val="0070C0"/>
                </a:solidFill>
                <a:latin typeface="Helvetica" panose="020B0604020202020204" pitchFamily="34" charset="0"/>
                <a:cs typeface="Helvetica" panose="020B0604020202020204" pitchFamily="34" charset="0"/>
              </a:rPr>
              <a:t>An Edwardian Detached House Enjoying A Prominent Corner Position With Good Size Gardens, Ample Parking And Large Workshop/Garage</a:t>
            </a:r>
          </a:p>
          <a:p>
            <a:pPr algn="ctr">
              <a:lnSpc>
                <a:spcPct val="127000"/>
              </a:lnSpc>
            </a:pPr>
            <a:endParaRPr lang="en-GB" sz="1250" b="1" dirty="0">
              <a:solidFill>
                <a:srgbClr val="0070C0"/>
              </a:solidFill>
              <a:latin typeface="Helvetica" panose="020B0604020202020204" pitchFamily="34" charset="0"/>
              <a:cs typeface="Helvetica" panose="020B0604020202020204" pitchFamily="34"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Entrance Vestibule &amp; Reception Hall • Lounge • Sitting Room • </a:t>
            </a:r>
            <a:endParaRPr lang="en-GB" sz="1200" dirty="0">
              <a:effectLst/>
              <a:latin typeface="Times New Roman" panose="02020603050405020304" pitchFamily="18" charset="0"/>
              <a:ea typeface="Times New Roman" panose="02020603050405020304" pitchFamily="18"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Breakfast Room • Kitchen • </a:t>
            </a:r>
            <a:endParaRPr lang="en-GB" sz="1200" dirty="0">
              <a:effectLst/>
              <a:latin typeface="Times New Roman" panose="02020603050405020304" pitchFamily="18" charset="0"/>
              <a:ea typeface="Times New Roman" panose="02020603050405020304" pitchFamily="18"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Cloakroom/WC • Five Bedrooms • Super Shower Room &amp; Separate WC • </a:t>
            </a: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Gas Central Heating &amp; Double Glazed Windows </a:t>
            </a:r>
            <a:r>
              <a:rPr lang="en-GB" sz="1200">
                <a:solidFill>
                  <a:srgbClr val="000000"/>
                </a:solidFill>
                <a:effectLst/>
                <a:latin typeface="Helvetica" panose="020B0604020202020204" pitchFamily="34" charset="0"/>
                <a:ea typeface="Times New Roman" panose="02020603050405020304" pitchFamily="18" charset="0"/>
                <a:cs typeface="HelveticaNeueLT-Roman"/>
              </a:rPr>
              <a:t>• Fine Period Features • </a:t>
            </a:r>
            <a:endParaRPr lang="en-GB" sz="1200" dirty="0">
              <a:solidFill>
                <a:srgbClr val="000000"/>
              </a:solidFill>
              <a:effectLst/>
              <a:latin typeface="Helvetica" panose="020B0604020202020204" pitchFamily="34" charset="0"/>
              <a:ea typeface="Times New Roman" panose="02020603050405020304" pitchFamily="18" charset="0"/>
              <a:cs typeface="HelveticaNeueLT-Roman"/>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Immense Potential With Development Potential Subject To Consents •</a:t>
            </a:r>
            <a:endParaRPr lang="en-GB" sz="1200" dirty="0">
              <a:effectLst/>
              <a:latin typeface="Times New Roman" panose="02020603050405020304" pitchFamily="18" charset="0"/>
              <a:ea typeface="Times New Roman" panose="02020603050405020304" pitchFamily="18" charset="0"/>
            </a:endParaRPr>
          </a:p>
        </p:txBody>
      </p:sp>
      <p:sp>
        <p:nvSpPr>
          <p:cNvPr id="20" name="Text Box 24">
            <a:extLst>
              <a:ext uri="{FF2B5EF4-FFF2-40B4-BE49-F238E27FC236}">
                <a16:creationId xmlns:a16="http://schemas.microsoft.com/office/drawing/2014/main" id="{091C62D5-6A48-5D3C-30F0-C9E302EBA621}"/>
              </a:ext>
            </a:extLst>
          </p:cNvPr>
          <p:cNvSpPr txBox="1">
            <a:spLocks noChangeArrowheads="1"/>
          </p:cNvSpPr>
          <p:nvPr/>
        </p:nvSpPr>
        <p:spPr bwMode="auto">
          <a:xfrm>
            <a:off x="12570920" y="1751903"/>
            <a:ext cx="1925181" cy="83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GUIDE PRICE</a:t>
            </a:r>
            <a:r>
              <a:rPr lang="en-GB" sz="1200" dirty="0">
                <a:solidFill>
                  <a:srgbClr val="0048FF"/>
                </a:solidFill>
                <a:effectLst/>
                <a:latin typeface="HelveticaNeueLT-Roman"/>
                <a:ea typeface="Times New Roman" panose="02020603050405020304" pitchFamily="18" charset="0"/>
                <a:cs typeface="HelveticaNeueLT-Roman"/>
              </a:rPr>
              <a:t> </a:t>
            </a:r>
            <a:r>
              <a:rPr lang="en-GB" sz="1900" dirty="0">
                <a:solidFill>
                  <a:srgbClr val="000000"/>
                </a:solidFill>
                <a:effectLst/>
                <a:latin typeface="HelveticaNeueLT-Roman"/>
                <a:ea typeface="Times New Roman" panose="02020603050405020304" pitchFamily="18" charset="0"/>
                <a:cs typeface="HelveticaNeueLT-Roman"/>
              </a:rPr>
              <a:t>£</a:t>
            </a:r>
            <a:r>
              <a:rPr lang="en-GB" sz="1900" dirty="0">
                <a:solidFill>
                  <a:srgbClr val="000000"/>
                </a:solidFill>
                <a:latin typeface="HelveticaNeueLT-Roman"/>
                <a:ea typeface="Times New Roman" panose="02020603050405020304" pitchFamily="18" charset="0"/>
                <a:cs typeface="HelveticaNeueLT-Roman"/>
              </a:rPr>
              <a:t>750,000</a:t>
            </a:r>
            <a:endParaRPr lang="en-GB" sz="1200" dirty="0">
              <a:effectLst/>
              <a:latin typeface="Times New Roman" panose="02020603050405020304" pitchFamily="18" charset="0"/>
              <a:ea typeface="Times New Roman" panose="02020603050405020304" pitchFamily="18" charset="0"/>
            </a:endParaRPr>
          </a:p>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TENURE </a:t>
            </a:r>
            <a:r>
              <a:rPr lang="en-GB" sz="1200" dirty="0">
                <a:solidFill>
                  <a:srgbClr val="0048FF"/>
                </a:solidFill>
                <a:effectLst/>
                <a:latin typeface="HelveticaNeueLT-Roman"/>
                <a:ea typeface="Times New Roman" panose="02020603050405020304" pitchFamily="18" charset="0"/>
                <a:cs typeface="HelveticaNeueLT-Roman"/>
              </a:rPr>
              <a:t>	</a:t>
            </a:r>
            <a:r>
              <a:rPr lang="en-GB" sz="1200" dirty="0">
                <a:effectLst/>
                <a:latin typeface="HelveticaNeueLT-Roman"/>
                <a:ea typeface="Times New Roman" panose="02020603050405020304" pitchFamily="18" charset="0"/>
                <a:cs typeface="HelveticaNeueLT-Roman"/>
              </a:rPr>
              <a:t>Freehold</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 </a:t>
            </a:r>
          </a:p>
        </p:txBody>
      </p:sp>
      <p:sp>
        <p:nvSpPr>
          <p:cNvPr id="21" name="Text Box 26">
            <a:extLst>
              <a:ext uri="{FF2B5EF4-FFF2-40B4-BE49-F238E27FC236}">
                <a16:creationId xmlns:a16="http://schemas.microsoft.com/office/drawing/2014/main" id="{6EF9207B-DFE2-5C64-D8E8-504DA677FC37}"/>
              </a:ext>
            </a:extLst>
          </p:cNvPr>
          <p:cNvSpPr txBox="1">
            <a:spLocks noChangeArrowheads="1"/>
          </p:cNvSpPr>
          <p:nvPr/>
        </p:nvSpPr>
        <p:spPr bwMode="auto">
          <a:xfrm>
            <a:off x="8230915" y="1804912"/>
            <a:ext cx="4063365" cy="66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en-GB" sz="1800" dirty="0">
                <a:solidFill>
                  <a:srgbClr val="FFFFFF"/>
                </a:solidFill>
                <a:effectLst/>
                <a:latin typeface="HelveticaNeueLT-Medium"/>
                <a:ea typeface="Times New Roman" panose="02020603050405020304" pitchFamily="18" charset="0"/>
              </a:rPr>
              <a:t>2 The Broadway, Exmouth, EX8 2NW</a:t>
            </a:r>
            <a:endParaRPr lang="en-GB" sz="1800" dirty="0">
              <a:effectLst/>
              <a:latin typeface="Times New Roman" panose="02020603050405020304" pitchFamily="18" charset="0"/>
              <a:ea typeface="Times New Roman" panose="02020603050405020304" pitchFamily="18" charset="0"/>
            </a:endParaRPr>
          </a:p>
        </p:txBody>
      </p:sp>
      <p:sp>
        <p:nvSpPr>
          <p:cNvPr id="22" name="Text Box 19">
            <a:extLst>
              <a:ext uri="{FF2B5EF4-FFF2-40B4-BE49-F238E27FC236}">
                <a16:creationId xmlns:a16="http://schemas.microsoft.com/office/drawing/2014/main" id="{B5E09519-8895-6BE0-CC84-333AE5155FA9}"/>
              </a:ext>
            </a:extLst>
          </p:cNvPr>
          <p:cNvSpPr txBox="1">
            <a:spLocks noChangeArrowheads="1"/>
          </p:cNvSpPr>
          <p:nvPr/>
        </p:nvSpPr>
        <p:spPr bwMode="auto">
          <a:xfrm>
            <a:off x="8230915" y="741447"/>
            <a:ext cx="6480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800" dirty="0" err="1">
                <a:solidFill>
                  <a:srgbClr val="333333"/>
                </a:solidFill>
                <a:effectLst/>
                <a:latin typeface="Helvetica" pitchFamily="2" charset="0"/>
                <a:ea typeface="Times New Roman" panose="02020603050405020304" pitchFamily="18" charset="0"/>
                <a:cs typeface="HelveticaNeueLTStd-Bd"/>
              </a:rPr>
              <a:t>www.</a:t>
            </a:r>
            <a:r>
              <a:rPr lang="en-GB" sz="1800" dirty="0" err="1">
                <a:solidFill>
                  <a:srgbClr val="333333"/>
                </a:solidFill>
                <a:effectLst/>
                <a:latin typeface="Helvetica" pitchFamily="2" charset="0"/>
                <a:ea typeface="Times New Roman" panose="02020603050405020304" pitchFamily="18" charset="0"/>
                <a:cs typeface="HelveticaNeueLTStd-Md"/>
              </a:rPr>
              <a:t>pennys.net</a:t>
            </a:r>
            <a:endParaRPr lang="en-GB" sz="1200" dirty="0">
              <a:effectLst/>
              <a:latin typeface="Times New Roman" panose="02020603050405020304" pitchFamily="18" charset="0"/>
              <a:ea typeface="Times New Roman" panose="02020603050405020304" pitchFamily="18" charset="0"/>
            </a:endParaRPr>
          </a:p>
        </p:txBody>
      </p:sp>
      <p:cxnSp>
        <p:nvCxnSpPr>
          <p:cNvPr id="23" name="Straight Connector 22">
            <a:extLst>
              <a:ext uri="{FF2B5EF4-FFF2-40B4-BE49-F238E27FC236}">
                <a16:creationId xmlns:a16="http://schemas.microsoft.com/office/drawing/2014/main" id="{CFCBF282-AD09-E914-C52C-EB3FBC53349C}"/>
              </a:ext>
            </a:extLst>
          </p:cNvPr>
          <p:cNvCxnSpPr/>
          <p:nvPr/>
        </p:nvCxnSpPr>
        <p:spPr>
          <a:xfrm>
            <a:off x="7751591" y="9682947"/>
            <a:ext cx="7078779" cy="0"/>
          </a:xfrm>
          <a:prstGeom prst="line">
            <a:avLst/>
          </a:prstGeom>
          <a:ln w="28575">
            <a:solidFill>
              <a:srgbClr val="0057A7"/>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6F1A157-92E8-A84F-7708-EA363B8D6491}"/>
              </a:ext>
            </a:extLst>
          </p:cNvPr>
          <p:cNvSpPr>
            <a:spLocks noChangeArrowheads="1"/>
          </p:cNvSpPr>
          <p:nvPr/>
        </p:nvSpPr>
        <p:spPr bwMode="auto">
          <a:xfrm>
            <a:off x="408260" y="359887"/>
            <a:ext cx="6840220" cy="9972040"/>
          </a:xfrm>
          <a:prstGeom prst="rect">
            <a:avLst/>
          </a:prstGeom>
          <a:noFill/>
          <a:ln w="44450">
            <a:solidFill>
              <a:srgbClr val="0057A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7" name="Text Box 22">
            <a:extLst>
              <a:ext uri="{FF2B5EF4-FFF2-40B4-BE49-F238E27FC236}">
                <a16:creationId xmlns:a16="http://schemas.microsoft.com/office/drawing/2014/main" id="{24A89932-7C65-608A-E3EC-D32690BE7309}"/>
              </a:ext>
            </a:extLst>
          </p:cNvPr>
          <p:cNvSpPr txBox="1">
            <a:spLocks noChangeArrowheads="1"/>
          </p:cNvSpPr>
          <p:nvPr/>
        </p:nvSpPr>
        <p:spPr bwMode="auto">
          <a:xfrm>
            <a:off x="592579" y="9682947"/>
            <a:ext cx="6480175"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r>
              <a:rPr lang="en-GB" sz="600">
                <a:solidFill>
                  <a:srgbClr val="000000"/>
                </a:solidFill>
                <a:effectLst/>
                <a:latin typeface="Helvetica" pitchFamily="2" charset="0"/>
                <a:ea typeface="Times New Roman" panose="02020603050405020304" pitchFamily="18" charset="0"/>
                <a:cs typeface="Times-Italic" pitchFamily="2" charset="0"/>
              </a:rPr>
              <a:t>Pennys Estate Agents Limited for themselves and for the vendor of this property whose agents they are give notice that:- (1) These particulars do not constitute any part of an offer or a contract. (2) All statements contained in these particulars are made without responsibility on the part of Pennys Estate Agents Limited. (3) None of the statements contained in these particulars are to be relied upon as a statement or representation of fact. (4) Any intending purchaser must satisfy himself/herself by inspection or otherwise as to the correctness of each of the statements contained in these particulars. (5) The vendor does not make or give and neither do Pennys Estate Agents Limited nor any person in their employment has any authority to make or give any representation or warranty whatever in relation to this property.</a:t>
            </a:r>
            <a:endParaRPr lang="en-GB" sz="1200">
              <a:effectLst/>
              <a:latin typeface="Times New Roman" panose="02020603050405020304" pitchFamily="18" charset="0"/>
              <a:ea typeface="Times New Roman" panose="02020603050405020304" pitchFamily="18" charset="0"/>
            </a:endParaRPr>
          </a:p>
          <a:p>
            <a:r>
              <a:rPr lang="en-GB" sz="600">
                <a:solidFill>
                  <a:srgbClr val="000000"/>
                </a:solidFill>
                <a:effectLst/>
                <a:latin typeface="Helvetica" pitchFamily="2"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p:txBody>
      </p:sp>
      <p:pic>
        <p:nvPicPr>
          <p:cNvPr id="53" name="Picture 52">
            <a:extLst>
              <a:ext uri="{FF2B5EF4-FFF2-40B4-BE49-F238E27FC236}">
                <a16:creationId xmlns:a16="http://schemas.microsoft.com/office/drawing/2014/main" id="{9EC478D6-12EA-3601-26AA-1125E32778FF}"/>
              </a:ext>
            </a:extLst>
          </p:cNvPr>
          <p:cNvPicPr>
            <a:picLocks noChangeAspect="1"/>
          </p:cNvPicPr>
          <p:nvPr/>
        </p:nvPicPr>
        <p:blipFill>
          <a:blip r:embed="rId3">
            <a:extLst>
              <a:ext uri="{28A0092B-C50C-407E-A947-70E740481C1C}">
                <a14:useLocalDpi xmlns:a14="http://schemas.microsoft.com/office/drawing/2010/main" val="0"/>
              </a:ext>
            </a:extLst>
          </a:blip>
          <a:srcRect b="35262"/>
          <a:stretch>
            <a:fillRect/>
          </a:stretch>
        </p:blipFill>
        <p:spPr bwMode="auto">
          <a:xfrm>
            <a:off x="7746699" y="9950366"/>
            <a:ext cx="1910470" cy="437313"/>
          </a:xfrm>
          <a:prstGeom prst="rect">
            <a:avLst/>
          </a:prstGeom>
          <a:noFill/>
        </p:spPr>
      </p:pic>
      <p:sp>
        <p:nvSpPr>
          <p:cNvPr id="54" name="Text Box 20">
            <a:extLst>
              <a:ext uri="{FF2B5EF4-FFF2-40B4-BE49-F238E27FC236}">
                <a16:creationId xmlns:a16="http://schemas.microsoft.com/office/drawing/2014/main" id="{8F2A2BE9-1C5F-7733-10AA-F18CCE2B41B7}"/>
              </a:ext>
            </a:extLst>
          </p:cNvPr>
          <p:cNvSpPr txBox="1">
            <a:spLocks noChangeArrowheads="1"/>
          </p:cNvSpPr>
          <p:nvPr/>
        </p:nvSpPr>
        <p:spPr bwMode="auto">
          <a:xfrm>
            <a:off x="7746699" y="9805151"/>
            <a:ext cx="677518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Bd"/>
              </a:rPr>
              <a:t>PENNYS ESTATE AGENTS</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818285"/>
                </a:solidFill>
                <a:effectLst/>
                <a:latin typeface="Frutiger LT Std 55 Roman"/>
                <a:ea typeface="Times New Roman" panose="02020603050405020304" pitchFamily="18" charset="0"/>
                <a:cs typeface="HelveticaNeueLTStd-Lt"/>
              </a:rPr>
              <a:t>2 Rolle House, Rolle Street, Exmouth, Devon, EX8 2SN</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Lt"/>
              </a:rPr>
              <a:t>Tel:</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a:solidFill>
                  <a:srgbClr val="818285"/>
                </a:solidFill>
                <a:effectLst/>
                <a:latin typeface="Frutiger LT Std 55 Roman"/>
                <a:ea typeface="Times New Roman" panose="02020603050405020304" pitchFamily="18" charset="0"/>
                <a:cs typeface="HelveticaNeueLTStd-Md"/>
              </a:rPr>
              <a:t>01395 264111 </a:t>
            </a:r>
            <a:r>
              <a:rPr lang="en-GB" sz="1100" dirty="0" err="1">
                <a:solidFill>
                  <a:srgbClr val="0057A8"/>
                </a:solidFill>
                <a:effectLst/>
                <a:latin typeface="Frutiger LT Std 55 Roman"/>
                <a:ea typeface="Times New Roman" panose="02020603050405020304" pitchFamily="18" charset="0"/>
                <a:cs typeface="HelveticaNeueLTStd-Lt"/>
              </a:rPr>
              <a:t>EMail</a:t>
            </a:r>
            <a:r>
              <a:rPr lang="en-GB" sz="1100" dirty="0">
                <a:solidFill>
                  <a:srgbClr val="0057A8"/>
                </a:solidFill>
                <a:effectLst/>
                <a:latin typeface="Frutiger LT Std 55 Roman"/>
                <a:ea typeface="Times New Roman" panose="02020603050405020304" pitchFamily="18" charset="0"/>
                <a:cs typeface="HelveticaNeueLTStd-Lt"/>
              </a:rPr>
              <a:t>:</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err="1">
                <a:solidFill>
                  <a:srgbClr val="818285"/>
                </a:solidFill>
                <a:effectLst/>
                <a:latin typeface="Frutiger LT Std 55 Roman"/>
                <a:ea typeface="Times New Roman" panose="02020603050405020304" pitchFamily="18" charset="0"/>
                <a:cs typeface="HelveticaNeueLTStd-Md"/>
              </a:rPr>
              <a:t>help@pennys.net</a:t>
            </a:r>
            <a:endParaRPr lang="en-GB"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5D572870-F8B2-B9BC-1A37-B015BCF31B4B}"/>
              </a:ext>
            </a:extLst>
          </p:cNvPr>
          <p:cNvSpPr txBox="1"/>
          <p:nvPr/>
        </p:nvSpPr>
        <p:spPr>
          <a:xfrm>
            <a:off x="14581541" y="4320142"/>
            <a:ext cx="3155749" cy="1607304"/>
          </a:xfrm>
          <a:prstGeom prst="rect">
            <a:avLst/>
          </a:prstGeom>
          <a:noFill/>
          <a:ln>
            <a:noFill/>
          </a:ln>
        </p:spPr>
        <p:txBody>
          <a:bodyPr wrap="square" rtlCol="0">
            <a:spAutoFit/>
          </a:bodyPr>
          <a:lstStyle/>
          <a:p>
            <a:endParaRPr lang="en-GB" dirty="0"/>
          </a:p>
        </p:txBody>
      </p:sp>
      <p:pic>
        <p:nvPicPr>
          <p:cNvPr id="2" name="Picture 2">
            <a:extLst>
              <a:ext uri="{FF2B5EF4-FFF2-40B4-BE49-F238E27FC236}">
                <a16:creationId xmlns:a16="http://schemas.microsoft.com/office/drawing/2014/main" id="{3F7A69A4-6FD2-5A9E-9C91-4919E33213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47048" y="2606084"/>
            <a:ext cx="6318390" cy="446001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a:extLst>
              <a:ext uri="{FF2B5EF4-FFF2-40B4-BE49-F238E27FC236}">
                <a16:creationId xmlns:a16="http://schemas.microsoft.com/office/drawing/2014/main" id="{AA569474-9F73-7E11-ADF4-CA6919A476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3342" y="549924"/>
            <a:ext cx="3098367" cy="24441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a:extLst>
              <a:ext uri="{FF2B5EF4-FFF2-40B4-BE49-F238E27FC236}">
                <a16:creationId xmlns:a16="http://schemas.microsoft.com/office/drawing/2014/main" id="{248D87C4-6690-A4C0-237D-EC06F6C6685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77071" y="558651"/>
            <a:ext cx="3159624" cy="24354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a:extLst>
              <a:ext uri="{FF2B5EF4-FFF2-40B4-BE49-F238E27FC236}">
                <a16:creationId xmlns:a16="http://schemas.microsoft.com/office/drawing/2014/main" id="{5591096E-81E2-C270-BE01-3D8B4CCA684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3912" y="3113639"/>
            <a:ext cx="3107056" cy="216610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a:extLst>
              <a:ext uri="{FF2B5EF4-FFF2-40B4-BE49-F238E27FC236}">
                <a16:creationId xmlns:a16="http://schemas.microsoft.com/office/drawing/2014/main" id="{955B4236-76AB-3DE8-E9E4-92A94F01D90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74243" y="3113639"/>
            <a:ext cx="3159624" cy="216610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a:extLst>
              <a:ext uri="{FF2B5EF4-FFF2-40B4-BE49-F238E27FC236}">
                <a16:creationId xmlns:a16="http://schemas.microsoft.com/office/drawing/2014/main" id="{0798CA5A-D80A-0138-2A2E-674F5C4C999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3342" y="5412065"/>
            <a:ext cx="3097626" cy="221610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4">
            <a:extLst>
              <a:ext uri="{FF2B5EF4-FFF2-40B4-BE49-F238E27FC236}">
                <a16:creationId xmlns:a16="http://schemas.microsoft.com/office/drawing/2014/main" id="{E7B8AB3B-2832-8C4F-9699-B47BF71EA07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74243" y="5402219"/>
            <a:ext cx="3159624" cy="222595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6">
            <a:extLst>
              <a:ext uri="{FF2B5EF4-FFF2-40B4-BE49-F238E27FC236}">
                <a16:creationId xmlns:a16="http://schemas.microsoft.com/office/drawing/2014/main" id="{04A25C29-5CBE-94E9-FC54-E2CEE2DDEE1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53312" y="7789319"/>
            <a:ext cx="2331764" cy="1732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75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6223F6-458B-E99C-D36C-F83874E3BA7C}"/>
              </a:ext>
            </a:extLst>
          </p:cNvPr>
          <p:cNvSpPr>
            <a:spLocks noChangeArrowheads="1"/>
          </p:cNvSpPr>
          <p:nvPr/>
        </p:nvSpPr>
        <p:spPr bwMode="auto">
          <a:xfrm>
            <a:off x="359093"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 name="Rectangle 4">
            <a:extLst>
              <a:ext uri="{FF2B5EF4-FFF2-40B4-BE49-F238E27FC236}">
                <a16:creationId xmlns:a16="http://schemas.microsoft.com/office/drawing/2014/main" id="{BE30A96B-7BF2-8E4F-34A1-0C71741340FA}"/>
              </a:ext>
            </a:extLst>
          </p:cNvPr>
          <p:cNvSpPr>
            <a:spLocks noChangeArrowheads="1"/>
          </p:cNvSpPr>
          <p:nvPr/>
        </p:nvSpPr>
        <p:spPr bwMode="auto">
          <a:xfrm>
            <a:off x="7920038"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 name="TextBox 11">
            <a:extLst>
              <a:ext uri="{FF2B5EF4-FFF2-40B4-BE49-F238E27FC236}">
                <a16:creationId xmlns:a16="http://schemas.microsoft.com/office/drawing/2014/main" id="{CCBE93BF-9BF8-8E64-90F4-53084BDB732A}"/>
              </a:ext>
            </a:extLst>
          </p:cNvPr>
          <p:cNvSpPr txBox="1"/>
          <p:nvPr/>
        </p:nvSpPr>
        <p:spPr>
          <a:xfrm>
            <a:off x="539115" y="522605"/>
            <a:ext cx="6429244" cy="17812569"/>
          </a:xfrm>
          <a:prstGeom prst="rect">
            <a:avLst/>
          </a:prstGeom>
          <a:noFill/>
        </p:spPr>
        <p:txBody>
          <a:bodyPr wrap="square" rtlCol="0">
            <a:spAutoFit/>
          </a:bodyPr>
          <a:lstStyle/>
          <a:p>
            <a:pPr algn="ctr"/>
            <a:r>
              <a:rPr lang="en-GB" sz="1400" b="1" dirty="0">
                <a:solidFill>
                  <a:srgbClr val="333333"/>
                </a:solidFill>
                <a:ea typeface="Times New Roman" panose="02020603050405020304" pitchFamily="18" charset="0"/>
                <a:cs typeface="Helvetica" panose="020B0604020202020204" pitchFamily="34" charset="0"/>
              </a:rPr>
              <a:t>2 The Broadway, Exmouth, EX8 2NW</a:t>
            </a:r>
            <a:endParaRPr lang="en-GB" sz="1200" dirty="0">
              <a:solidFill>
                <a:srgbClr val="333333"/>
              </a:solidFill>
              <a:effectLst/>
              <a:ea typeface="Times New Roman" panose="02020603050405020304" pitchFamily="18" charset="0"/>
              <a:cs typeface="Helvetica" panose="020B0604020202020204" pitchFamily="34" charset="0"/>
            </a:endParaRPr>
          </a:p>
          <a:p>
            <a:endParaRPr lang="en-GB" sz="1250" b="1" dirty="0">
              <a:latin typeface="Helvetica" panose="020B0604020202020204" pitchFamily="34" charset="0"/>
              <a:cs typeface="Helvetica" panose="020B0604020202020204" pitchFamily="34" charset="0"/>
            </a:endParaRPr>
          </a:p>
          <a:p>
            <a:r>
              <a:rPr lang="en-GB" sz="1100" b="1" dirty="0">
                <a:latin typeface="Helvetica" panose="020B0604020202020204" pitchFamily="34" charset="0"/>
                <a:cs typeface="Helvetica" panose="020B0604020202020204" pitchFamily="34" charset="0"/>
              </a:rPr>
              <a:t>THE ACCOMMODATION COMPRISES: </a:t>
            </a:r>
            <a:r>
              <a:rPr lang="en-GB" sz="1100" dirty="0">
                <a:latin typeface="Helvetica" panose="020B0604020202020204" pitchFamily="34" charset="0"/>
                <a:cs typeface="Helvetica" panose="020B0604020202020204" pitchFamily="34" charset="0"/>
              </a:rPr>
              <a:t>Leaded light front door to:</a:t>
            </a:r>
            <a:br>
              <a:rPr lang="en-GB" sz="1100" dirty="0">
                <a:latin typeface="Helvetica" panose="020B0604020202020204" pitchFamily="34" charset="0"/>
                <a:cs typeface="Helvetica" panose="020B0604020202020204" pitchFamily="34" charset="0"/>
              </a:rPr>
            </a:br>
            <a:br>
              <a:rPr lang="en-GB" sz="1100" dirty="0">
                <a:latin typeface="Helvetica" panose="020B0604020202020204" pitchFamily="34" charset="0"/>
                <a:cs typeface="Helvetica" panose="020B0604020202020204" pitchFamily="34" charset="0"/>
              </a:rPr>
            </a:br>
            <a:r>
              <a:rPr lang="en-GB" sz="1100" b="1" dirty="0">
                <a:latin typeface="Helvetica" panose="020B0604020202020204" pitchFamily="34" charset="0"/>
                <a:cs typeface="Helvetica" panose="020B0604020202020204" pitchFamily="34" charset="0"/>
              </a:rPr>
              <a:t>ENTRANCE VESTIBULE: </a:t>
            </a:r>
            <a:r>
              <a:rPr lang="en-GB" sz="1100" dirty="0">
                <a:latin typeface="Helvetica" panose="020B0604020202020204" pitchFamily="34" charset="0"/>
                <a:cs typeface="Helvetica" panose="020B0604020202020204" pitchFamily="34" charset="0"/>
              </a:rPr>
              <a:t>2.06m x 1.78m (6'9" x 5'10") Tiled floor; leaded light windows; inner solid wood floor with leaded light window inset to:</a:t>
            </a:r>
            <a:br>
              <a:rPr lang="en-GB" sz="1100" dirty="0">
                <a:latin typeface="Helvetica" panose="020B0604020202020204" pitchFamily="34" charset="0"/>
                <a:cs typeface="Helvetica" panose="020B0604020202020204" pitchFamily="34" charset="0"/>
              </a:rPr>
            </a:br>
            <a:br>
              <a:rPr lang="en-GB" sz="1100" dirty="0">
                <a:latin typeface="Helvetica" panose="020B0604020202020204" pitchFamily="34" charset="0"/>
                <a:cs typeface="Helvetica" panose="020B0604020202020204" pitchFamily="34" charset="0"/>
              </a:rPr>
            </a:br>
            <a:r>
              <a:rPr lang="en-GB" sz="1100" b="1" dirty="0">
                <a:latin typeface="Helvetica" panose="020B0604020202020204" pitchFamily="34" charset="0"/>
                <a:cs typeface="Helvetica" panose="020B0604020202020204" pitchFamily="34" charset="0"/>
              </a:rPr>
              <a:t>RECEPTION HALL: </a:t>
            </a:r>
            <a:r>
              <a:rPr lang="en-GB" sz="1100" dirty="0">
                <a:latin typeface="Helvetica" panose="020B0604020202020204" pitchFamily="34" charset="0"/>
                <a:cs typeface="Helvetica" panose="020B0604020202020204" pitchFamily="34" charset="0"/>
              </a:rPr>
              <a:t>With staircase rising to the first floor with original newel post; radiator; understairs cupboard; picture rail.</a:t>
            </a:r>
            <a:br>
              <a:rPr lang="en-GB" sz="1100" dirty="0">
                <a:latin typeface="Helvetica" panose="020B0604020202020204" pitchFamily="34" charset="0"/>
                <a:cs typeface="Helvetica" panose="020B0604020202020204" pitchFamily="34" charset="0"/>
              </a:rPr>
            </a:br>
            <a:br>
              <a:rPr lang="en-GB" sz="1100" dirty="0">
                <a:latin typeface="Helvetica" panose="020B0604020202020204" pitchFamily="34" charset="0"/>
                <a:cs typeface="Helvetica" panose="020B0604020202020204" pitchFamily="34" charset="0"/>
              </a:rPr>
            </a:br>
            <a:r>
              <a:rPr lang="en-GB" sz="1100" b="1" dirty="0">
                <a:latin typeface="Helvetica" panose="020B0604020202020204" pitchFamily="34" charset="0"/>
                <a:cs typeface="Helvetica" panose="020B0604020202020204" pitchFamily="34" charset="0"/>
              </a:rPr>
              <a:t>LOUNGE: </a:t>
            </a:r>
            <a:r>
              <a:rPr lang="en-GB" sz="1100" dirty="0">
                <a:latin typeface="Helvetica" panose="020B0604020202020204" pitchFamily="34" charset="0"/>
                <a:cs typeface="Helvetica" panose="020B0604020202020204" pitchFamily="34" charset="0"/>
              </a:rPr>
              <a:t>5.79m x 4.88m (19'0" x 16'0") into uPVC double glazed square bay window. A dual aspect room with further uPVC double glazed window; feature fireplace with tiled chimney recess; radiator; television point; picture rail.</a:t>
            </a:r>
            <a:br>
              <a:rPr lang="en-GB" sz="1100" dirty="0">
                <a:latin typeface="Helvetica" panose="020B0604020202020204" pitchFamily="34" charset="0"/>
                <a:cs typeface="Helvetica" panose="020B0604020202020204" pitchFamily="34" charset="0"/>
              </a:rPr>
            </a:br>
            <a:br>
              <a:rPr lang="en-GB" sz="1100" dirty="0">
                <a:latin typeface="Helvetica" panose="020B0604020202020204" pitchFamily="34" charset="0"/>
                <a:cs typeface="Helvetica" panose="020B0604020202020204" pitchFamily="34" charset="0"/>
              </a:rPr>
            </a:br>
            <a:r>
              <a:rPr lang="en-GB" sz="1100" b="1" dirty="0">
                <a:latin typeface="Helvetica" panose="020B0604020202020204" pitchFamily="34" charset="0"/>
                <a:cs typeface="Helvetica" panose="020B0604020202020204" pitchFamily="34" charset="0"/>
              </a:rPr>
              <a:t>SITTING ROOM:</a:t>
            </a:r>
            <a:r>
              <a:rPr lang="en-GB" sz="1100" dirty="0">
                <a:latin typeface="Helvetica" panose="020B0604020202020204" pitchFamily="34" charset="0"/>
                <a:cs typeface="Helvetica" panose="020B0604020202020204" pitchFamily="34" charset="0"/>
              </a:rPr>
              <a:t> 4.88m x 4.27m (16'0" x 14'0") A dual aspect reception room with uPVC double glazed windows to two aspects and double glazed patio doors opening </a:t>
            </a:r>
            <a:r>
              <a:rPr lang="en-GB" sz="1100" b="1" dirty="0">
                <a:latin typeface="Helvetica" panose="020B0604020202020204" pitchFamily="34" charset="0"/>
                <a:cs typeface="Helvetica" panose="020B0604020202020204" pitchFamily="34" charset="0"/>
              </a:rPr>
              <a:t>COVERED VERANDAH</a:t>
            </a:r>
            <a:r>
              <a:rPr lang="en-GB" sz="1100" dirty="0">
                <a:latin typeface="Helvetica" panose="020B0604020202020204" pitchFamily="34" charset="0"/>
                <a:cs typeface="Helvetica" panose="020B0604020202020204" pitchFamily="34" charset="0"/>
              </a:rPr>
              <a:t>; two radiators; dado and picture rails; fireplace housing gas coal effect fire.</a:t>
            </a:r>
            <a:br>
              <a:rPr lang="en-GB" sz="1100" dirty="0">
                <a:latin typeface="Helvetica" panose="020B0604020202020204" pitchFamily="34" charset="0"/>
                <a:cs typeface="Helvetica" panose="020B0604020202020204" pitchFamily="34" charset="0"/>
              </a:rPr>
            </a:br>
            <a:br>
              <a:rPr lang="en-GB" sz="1100" dirty="0">
                <a:latin typeface="Helvetica" panose="020B0604020202020204" pitchFamily="34" charset="0"/>
                <a:cs typeface="Helvetica" panose="020B0604020202020204" pitchFamily="34" charset="0"/>
              </a:rPr>
            </a:br>
            <a:r>
              <a:rPr lang="en-GB" sz="1100" b="1" dirty="0">
                <a:latin typeface="Helvetica" panose="020B0604020202020204" pitchFamily="34" charset="0"/>
                <a:cs typeface="Helvetica" panose="020B0604020202020204" pitchFamily="34" charset="0"/>
              </a:rPr>
              <a:t>BREAKFAST ROOM: </a:t>
            </a:r>
            <a:r>
              <a:rPr lang="en-GB" sz="1100" dirty="0">
                <a:latin typeface="Helvetica" panose="020B0604020202020204" pitchFamily="34" charset="0"/>
                <a:cs typeface="Helvetica" panose="020B0604020202020204" pitchFamily="34" charset="0"/>
              </a:rPr>
              <a:t>3.96m x 3.63m (13'0" x 11'11") Chimney recess with stone recess; cupboard housing Valliant boiler; fitted dresser unit; uPVC double glazed windows; cupboard housing electric meter.</a:t>
            </a:r>
            <a:br>
              <a:rPr lang="en-GB" sz="1100" dirty="0">
                <a:latin typeface="Helvetica" panose="020B0604020202020204" pitchFamily="34" charset="0"/>
                <a:cs typeface="Helvetica" panose="020B0604020202020204" pitchFamily="34" charset="0"/>
              </a:rPr>
            </a:br>
            <a:br>
              <a:rPr lang="en-GB" sz="1100" dirty="0">
                <a:latin typeface="Helvetica" panose="020B0604020202020204" pitchFamily="34" charset="0"/>
                <a:cs typeface="Helvetica" panose="020B0604020202020204" pitchFamily="34" charset="0"/>
              </a:rPr>
            </a:br>
            <a:r>
              <a:rPr lang="en-GB" sz="1100" b="1" dirty="0">
                <a:latin typeface="Helvetica" panose="020B0604020202020204" pitchFamily="34" charset="0"/>
                <a:cs typeface="Helvetica" panose="020B0604020202020204" pitchFamily="34" charset="0"/>
              </a:rPr>
              <a:t>KITCHEN:</a:t>
            </a:r>
            <a:r>
              <a:rPr lang="en-GB" sz="1100" dirty="0">
                <a:latin typeface="Helvetica" panose="020B0604020202020204" pitchFamily="34" charset="0"/>
                <a:cs typeface="Helvetica" panose="020B0604020202020204" pitchFamily="34" charset="0"/>
              </a:rPr>
              <a:t> 4.83m x 2.84m (15'10" x 9'4") Fitted with a range of pattern worktop surfaces with inset double bowl sink unit with cupboards, drawer units and dishwasher space beneath; four ring gas hob with extractor hood over and cupboards, drawer units beneath; eye-level cupboards; built-in oven; plate rack; tiled surrounds; two uPVC double glazed windows; part glazed door to:</a:t>
            </a:r>
            <a:br>
              <a:rPr lang="en-GB" sz="1100" dirty="0">
                <a:latin typeface="Helvetica" panose="020B0604020202020204" pitchFamily="34" charset="0"/>
                <a:cs typeface="Helvetica" panose="020B0604020202020204" pitchFamily="34" charset="0"/>
              </a:rPr>
            </a:br>
            <a:br>
              <a:rPr lang="en-GB" sz="1100" dirty="0">
                <a:latin typeface="Helvetica" panose="020B0604020202020204" pitchFamily="34" charset="0"/>
                <a:cs typeface="Helvetica" panose="020B0604020202020204" pitchFamily="34" charset="0"/>
              </a:rPr>
            </a:br>
            <a:r>
              <a:rPr lang="en-GB" sz="1100" b="1" dirty="0">
                <a:latin typeface="Helvetica" panose="020B0604020202020204" pitchFamily="34" charset="0"/>
                <a:cs typeface="Helvetica" panose="020B0604020202020204" pitchFamily="34" charset="0"/>
              </a:rPr>
              <a:t>PANTRY: </a:t>
            </a:r>
            <a:r>
              <a:rPr lang="en-GB" sz="1100" dirty="0">
                <a:latin typeface="Helvetica" panose="020B0604020202020204" pitchFamily="34" charset="0"/>
                <a:cs typeface="Helvetica" panose="020B0604020202020204" pitchFamily="34" charset="0"/>
              </a:rPr>
              <a:t>1.96m x 1.52m (6'5" x 5'0") Space for white goods; tiled floor; wall mounted cupboards; uPVC double glazed window; door to:</a:t>
            </a:r>
            <a:br>
              <a:rPr lang="en-GB" sz="1100" dirty="0">
                <a:latin typeface="Helvetica" panose="020B0604020202020204" pitchFamily="34" charset="0"/>
                <a:cs typeface="Helvetica" panose="020B0604020202020204" pitchFamily="34" charset="0"/>
              </a:rPr>
            </a:br>
            <a:br>
              <a:rPr lang="en-GB" sz="1100" dirty="0">
                <a:latin typeface="Helvetica" panose="020B0604020202020204" pitchFamily="34" charset="0"/>
                <a:cs typeface="Helvetica" panose="020B0604020202020204" pitchFamily="34" charset="0"/>
              </a:rPr>
            </a:br>
            <a:r>
              <a:rPr lang="en-GB" sz="1100" b="1" dirty="0">
                <a:latin typeface="Helvetica" panose="020B0604020202020204" pitchFamily="34" charset="0"/>
                <a:cs typeface="Helvetica" panose="020B0604020202020204" pitchFamily="34" charset="0"/>
              </a:rPr>
              <a:t>CLOAKROOM/WC: </a:t>
            </a:r>
            <a:r>
              <a:rPr lang="en-GB" sz="1100" dirty="0">
                <a:latin typeface="Helvetica" panose="020B0604020202020204" pitchFamily="34" charset="0"/>
                <a:cs typeface="Helvetica" panose="020B0604020202020204" pitchFamily="34" charset="0"/>
              </a:rPr>
              <a:t>WC with push button flush; space saver wash hand basin; two uPVC double glazed windows; tiled floor.</a:t>
            </a:r>
            <a:br>
              <a:rPr lang="en-GB" sz="1100" dirty="0">
                <a:latin typeface="Helvetica" panose="020B0604020202020204" pitchFamily="34" charset="0"/>
                <a:cs typeface="Helvetica" panose="020B0604020202020204" pitchFamily="34" charset="0"/>
              </a:rPr>
            </a:br>
            <a:br>
              <a:rPr lang="en-GB" sz="1100" dirty="0">
                <a:latin typeface="Helvetica" panose="020B0604020202020204" pitchFamily="34" charset="0"/>
                <a:cs typeface="Helvetica" panose="020B0604020202020204" pitchFamily="34" charset="0"/>
              </a:rPr>
            </a:br>
            <a:r>
              <a:rPr lang="en-GB" sz="1100" b="1" dirty="0">
                <a:latin typeface="Helvetica" panose="020B0604020202020204" pitchFamily="34" charset="0"/>
                <a:cs typeface="Helvetica" panose="020B0604020202020204" pitchFamily="34" charset="0"/>
              </a:rPr>
              <a:t>FROM KITCHEN DOOR TO:</a:t>
            </a:r>
            <a:endParaRPr lang="en-GB" sz="1100" dirty="0">
              <a:latin typeface="Helvetica" panose="020B0604020202020204" pitchFamily="34" charset="0"/>
              <a:cs typeface="Helvetica" panose="020B0604020202020204" pitchFamily="34" charset="0"/>
            </a:endParaRPr>
          </a:p>
          <a:p>
            <a:r>
              <a:rPr lang="en-GB" sz="1100" b="1" dirty="0">
                <a:latin typeface="Helvetica" panose="020B0604020202020204" pitchFamily="34" charset="0"/>
                <a:cs typeface="Helvetica" panose="020B0604020202020204" pitchFamily="34" charset="0"/>
              </a:rPr>
              <a:t>REAR UTILITIES PORCH: </a:t>
            </a:r>
            <a:r>
              <a:rPr lang="en-GB" sz="1100" dirty="0">
                <a:latin typeface="Helvetica" panose="020B0604020202020204" pitchFamily="34" charset="0"/>
                <a:cs typeface="Helvetica" panose="020B0604020202020204" pitchFamily="34" charset="0"/>
              </a:rPr>
              <a:t>3.05m x 1.22m (10'0" x 4'0") Three uPVC double glazed windows and uPVC double glazed door to outside; wall mounted cupboards; plumbing for an automatic washing machine.</a:t>
            </a:r>
            <a:br>
              <a:rPr lang="en-GB" sz="1100" dirty="0">
                <a:latin typeface="Helvetica" panose="020B0604020202020204" pitchFamily="34" charset="0"/>
                <a:cs typeface="Helvetica" panose="020B0604020202020204" pitchFamily="34" charset="0"/>
              </a:rPr>
            </a:br>
            <a:br>
              <a:rPr lang="en-GB" sz="1100" dirty="0">
                <a:latin typeface="Helvetica" panose="020B0604020202020204" pitchFamily="34" charset="0"/>
                <a:cs typeface="Helvetica" panose="020B0604020202020204" pitchFamily="34" charset="0"/>
              </a:rPr>
            </a:br>
            <a:r>
              <a:rPr lang="en-GB" sz="1100" b="1" dirty="0">
                <a:latin typeface="Helvetica" panose="020B0604020202020204" pitchFamily="34" charset="0"/>
                <a:cs typeface="Helvetica" panose="020B0604020202020204" pitchFamily="34" charset="0"/>
              </a:rPr>
              <a:t>FIRST FLOOR GALLERIED LANDING: </a:t>
            </a:r>
            <a:r>
              <a:rPr lang="en-GB" sz="1100" dirty="0">
                <a:latin typeface="Helvetica" panose="020B0604020202020204" pitchFamily="34" charset="0"/>
                <a:cs typeface="Helvetica" panose="020B0604020202020204" pitchFamily="34" charset="0"/>
              </a:rPr>
              <a:t>uPVC double glazed leaded light window; fitted cupboard; picture rail; access to loft space via loft ladder which is partly boarded with power and light connected (this space is prime for conversion for additional rooms subject to consents).</a:t>
            </a:r>
          </a:p>
          <a:p>
            <a:r>
              <a:rPr lang="en-GB" sz="1100" b="1" dirty="0">
                <a:latin typeface="Helvetica" panose="020B0604020202020204" pitchFamily="34" charset="0"/>
                <a:cs typeface="Helvetica" panose="020B0604020202020204" pitchFamily="34" charset="0"/>
              </a:rPr>
              <a:t>BEDROOM ONE:</a:t>
            </a:r>
            <a:r>
              <a:rPr lang="en-GB" sz="1100" dirty="0">
                <a:latin typeface="Helvetica" panose="020B0604020202020204" pitchFamily="34" charset="0"/>
                <a:cs typeface="Helvetica" panose="020B0604020202020204" pitchFamily="34" charset="0"/>
              </a:rPr>
              <a:t> 5.79m x 3.4m (19'0" x 11'2") into uPVC double glazed square bay window; tilt &amp; turn windows; built-in bed furniture including matching wardrobes, bedside tables, cupboards, drawer units and dressing table with mirror over; wash hand basin set in tiled display surface with mirror; picture rail; radiator.</a:t>
            </a:r>
            <a:br>
              <a:rPr lang="en-GB" sz="1100" dirty="0">
                <a:latin typeface="Helvetica" panose="020B0604020202020204" pitchFamily="34" charset="0"/>
                <a:cs typeface="Helvetica" panose="020B0604020202020204" pitchFamily="34" charset="0"/>
              </a:rPr>
            </a:br>
            <a:br>
              <a:rPr lang="en-GB" sz="1100" dirty="0">
                <a:latin typeface="Helvetica" panose="020B0604020202020204" pitchFamily="34" charset="0"/>
                <a:cs typeface="Helvetica" panose="020B0604020202020204" pitchFamily="34" charset="0"/>
              </a:rPr>
            </a:br>
            <a:r>
              <a:rPr lang="en-GB" sz="1100" b="1" dirty="0">
                <a:latin typeface="Helvetica" panose="020B0604020202020204" pitchFamily="34" charset="0"/>
                <a:cs typeface="Helvetica" panose="020B0604020202020204" pitchFamily="34" charset="0"/>
              </a:rPr>
              <a:t>BEDROOM TWO: </a:t>
            </a:r>
            <a:r>
              <a:rPr lang="en-GB" sz="1100" dirty="0">
                <a:latin typeface="Helvetica" panose="020B0604020202020204" pitchFamily="34" charset="0"/>
                <a:cs typeface="Helvetica" panose="020B0604020202020204" pitchFamily="34" charset="0"/>
              </a:rPr>
              <a:t>4.24m x 3.81m (13'11" x 12'6") Dual aspect bedroom and uPVC double glazed window; radiator; wash hand basin; picture rail.</a:t>
            </a:r>
            <a:br>
              <a:rPr lang="en-GB" sz="1100" dirty="0">
                <a:latin typeface="Helvetica" panose="020B0604020202020204" pitchFamily="34" charset="0"/>
                <a:cs typeface="Helvetica" panose="020B0604020202020204" pitchFamily="34" charset="0"/>
              </a:rPr>
            </a:br>
            <a:br>
              <a:rPr lang="en-GB" sz="1100" dirty="0">
                <a:latin typeface="Helvetica" panose="020B0604020202020204" pitchFamily="34" charset="0"/>
                <a:cs typeface="Helvetica" panose="020B0604020202020204" pitchFamily="34" charset="0"/>
              </a:rPr>
            </a:br>
            <a:r>
              <a:rPr lang="en-GB" sz="1100" b="1" dirty="0">
                <a:latin typeface="Helvetica" panose="020B0604020202020204" pitchFamily="34" charset="0"/>
                <a:cs typeface="Helvetica" panose="020B0604020202020204" pitchFamily="34" charset="0"/>
              </a:rPr>
              <a:t>BEDROOM THREE: </a:t>
            </a:r>
            <a:r>
              <a:rPr lang="en-GB" sz="1100" dirty="0">
                <a:latin typeface="Helvetica" panose="020B0604020202020204" pitchFamily="34" charset="0"/>
                <a:cs typeface="Helvetica" panose="020B0604020202020204" pitchFamily="34" charset="0"/>
              </a:rPr>
              <a:t>3.94m x 3.66m (12'11" x 12'0") Two uPVC double glazed windows; wash hand basin with light and medicine cabinet over; chimney recess; access to roof void/cupboard with light.</a:t>
            </a:r>
            <a:br>
              <a:rPr lang="en-GB" sz="1100" dirty="0">
                <a:latin typeface="Helvetica" panose="020B0604020202020204" pitchFamily="34" charset="0"/>
                <a:cs typeface="Helvetica" panose="020B0604020202020204" pitchFamily="34" charset="0"/>
              </a:rPr>
            </a:br>
            <a:br>
              <a:rPr lang="en-GB" sz="1100" dirty="0">
                <a:latin typeface="Helvetica" panose="020B0604020202020204" pitchFamily="34" charset="0"/>
                <a:cs typeface="Helvetica" panose="020B0604020202020204" pitchFamily="34" charset="0"/>
              </a:rPr>
            </a:br>
            <a:r>
              <a:rPr lang="en-GB" sz="1100" b="1" dirty="0">
                <a:latin typeface="Helvetica" panose="020B0604020202020204" pitchFamily="34" charset="0"/>
                <a:cs typeface="Helvetica" panose="020B0604020202020204" pitchFamily="34" charset="0"/>
              </a:rPr>
              <a:t>BEDROOM FOUR: </a:t>
            </a:r>
            <a:r>
              <a:rPr lang="en-GB" sz="1100" dirty="0">
                <a:latin typeface="Helvetica" panose="020B0604020202020204" pitchFamily="34" charset="0"/>
                <a:cs typeface="Helvetica" panose="020B0604020202020204" pitchFamily="34" charset="0"/>
              </a:rPr>
              <a:t>2.82m x 2.82m (9'3" x 9'3") uPVC double glazed tilt &amp; turn window; wash hand basin with tiled display surface, light and mirror over; picture rail.</a:t>
            </a:r>
            <a:br>
              <a:rPr lang="en-GB" sz="1100" dirty="0">
                <a:latin typeface="Helvetica" panose="020B0604020202020204" pitchFamily="34" charset="0"/>
                <a:cs typeface="Helvetica" panose="020B0604020202020204" pitchFamily="34" charset="0"/>
              </a:rPr>
            </a:br>
            <a:br>
              <a:rPr lang="en-GB" sz="1100" dirty="0">
                <a:latin typeface="Helvetica" panose="020B0604020202020204" pitchFamily="34" charset="0"/>
                <a:cs typeface="Helvetica" panose="020B0604020202020204" pitchFamily="34" charset="0"/>
              </a:rPr>
            </a:br>
            <a:r>
              <a:rPr lang="en-GB" sz="1100" b="1" dirty="0">
                <a:latin typeface="Helvetica" panose="020B0604020202020204" pitchFamily="34" charset="0"/>
                <a:cs typeface="Helvetica" panose="020B0604020202020204" pitchFamily="34" charset="0"/>
              </a:rPr>
              <a:t>BEDROOM FIVE:</a:t>
            </a:r>
            <a:r>
              <a:rPr lang="en-GB" sz="1100" dirty="0">
                <a:latin typeface="Helvetica" panose="020B0604020202020204" pitchFamily="34" charset="0"/>
                <a:cs typeface="Helvetica" panose="020B0604020202020204" pitchFamily="34" charset="0"/>
              </a:rPr>
              <a:t> 4.24m x 2.49m (13'11" x 8'2") uPVC double glazed window; wash hand basin set in display surface with cupboards over and tiled splash back, mirror and light; picture rail; radiator.</a:t>
            </a:r>
            <a:br>
              <a:rPr lang="en-GB" sz="1100" dirty="0">
                <a:latin typeface="Helvetica" panose="020B0604020202020204" pitchFamily="34" charset="0"/>
                <a:cs typeface="Helvetica" panose="020B0604020202020204" pitchFamily="34" charset="0"/>
              </a:rPr>
            </a:br>
            <a:endParaRPr lang="en-GB" sz="11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Bold"/>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00" dirty="0">
              <a:solidFill>
                <a:srgbClr val="333333"/>
              </a:solidFill>
              <a:latin typeface="Helvetica" panose="020B0604020202020204" pitchFamily="34" charset="0"/>
              <a:ea typeface="Times New Roman" panose="02020603050405020304" pitchFamily="18" charset="0"/>
              <a:cs typeface="Helvetica-Bold"/>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br>
              <a:rPr lang="en-GB" sz="1800" dirty="0">
                <a:solidFill>
                  <a:srgbClr val="333333"/>
                </a:solidFill>
                <a:effectLst/>
                <a:latin typeface="Helvetica" panose="020B0604020202020204" pitchFamily="34" charset="0"/>
                <a:ea typeface="Times New Roman" panose="02020603050405020304" pitchFamily="18" charset="0"/>
                <a:cs typeface="Helvetica-Bold"/>
              </a:rPr>
            </a:br>
            <a:endParaRPr lang="en-US" sz="1100" dirty="0">
              <a:latin typeface="Helvetica" pitchFamily="2" charset="0"/>
            </a:endParaRPr>
          </a:p>
        </p:txBody>
      </p:sp>
      <p:sp>
        <p:nvSpPr>
          <p:cNvPr id="13" name="TextBox 12">
            <a:extLst>
              <a:ext uri="{FF2B5EF4-FFF2-40B4-BE49-F238E27FC236}">
                <a16:creationId xmlns:a16="http://schemas.microsoft.com/office/drawing/2014/main" id="{96F289B2-C3D7-742F-AA5D-DB0F07127B74}"/>
              </a:ext>
            </a:extLst>
          </p:cNvPr>
          <p:cNvSpPr txBox="1"/>
          <p:nvPr/>
        </p:nvSpPr>
        <p:spPr>
          <a:xfrm>
            <a:off x="8106563" y="522605"/>
            <a:ext cx="6429244" cy="11318483"/>
          </a:xfrm>
          <a:prstGeom prst="rect">
            <a:avLst/>
          </a:prstGeom>
          <a:noFill/>
        </p:spPr>
        <p:txBody>
          <a:bodyPr wrap="square" rtlCol="0">
            <a:spAutoFit/>
          </a:bodyPr>
          <a:lstStyle/>
          <a:p>
            <a:r>
              <a:rPr lang="en-GB" sz="1100" b="1" dirty="0">
                <a:latin typeface="Helvetica" panose="020B0604020202020204" pitchFamily="34" charset="0"/>
                <a:cs typeface="Helvetica" panose="020B0604020202020204" pitchFamily="34" charset="0"/>
              </a:rPr>
              <a:t>SHOWER ROOM:</a:t>
            </a:r>
            <a:r>
              <a:rPr lang="en-GB" sz="1100" dirty="0">
                <a:latin typeface="Helvetica" panose="020B0604020202020204" pitchFamily="34" charset="0"/>
                <a:cs typeface="Helvetica" panose="020B0604020202020204" pitchFamily="34" charset="0"/>
              </a:rPr>
              <a:t> 2.59m x 2.03m (8'6" x 6'8") Fitted with a two seater shower cubicle with wall jets and over head shower, speakers; curved screen doors; slatted wood floor; splash back walls; vanity wash hand basin; chrome heated towel rail; electric wall heater; uPVC double glazed window with pattern glass.</a:t>
            </a:r>
            <a:br>
              <a:rPr lang="en-GB" sz="1100" dirty="0">
                <a:latin typeface="Helvetica" panose="020B0604020202020204" pitchFamily="34" charset="0"/>
                <a:cs typeface="Helvetica" panose="020B0604020202020204" pitchFamily="34" charset="0"/>
              </a:rPr>
            </a:br>
            <a:br>
              <a:rPr lang="en-GB" sz="1100" dirty="0">
                <a:latin typeface="Helvetica" panose="020B0604020202020204" pitchFamily="34" charset="0"/>
                <a:cs typeface="Helvetica" panose="020B0604020202020204" pitchFamily="34" charset="0"/>
              </a:rPr>
            </a:br>
            <a:r>
              <a:rPr lang="en-GB" sz="1100" b="1" dirty="0">
                <a:latin typeface="Helvetica" panose="020B0604020202020204" pitchFamily="34" charset="0"/>
                <a:cs typeface="Helvetica" panose="020B0604020202020204" pitchFamily="34" charset="0"/>
              </a:rPr>
              <a:t>SEPARATE WC: </a:t>
            </a:r>
            <a:r>
              <a:rPr lang="en-GB" sz="1100" dirty="0">
                <a:latin typeface="Helvetica" panose="020B0604020202020204" pitchFamily="34" charset="0"/>
                <a:cs typeface="Helvetica" panose="020B0604020202020204" pitchFamily="34" charset="0"/>
              </a:rPr>
              <a:t>WC; wash hand basin.</a:t>
            </a:r>
            <a:br>
              <a:rPr lang="en-GB" sz="1100" dirty="0">
                <a:latin typeface="Helvetica" panose="020B0604020202020204" pitchFamily="34" charset="0"/>
                <a:cs typeface="Helvetica" panose="020B0604020202020204" pitchFamily="34" charset="0"/>
              </a:rPr>
            </a:br>
            <a:br>
              <a:rPr lang="en-GB" sz="1100" dirty="0">
                <a:latin typeface="Helvetica" panose="020B0604020202020204" pitchFamily="34" charset="0"/>
                <a:cs typeface="Helvetica" panose="020B0604020202020204" pitchFamily="34" charset="0"/>
              </a:rPr>
            </a:br>
            <a:r>
              <a:rPr lang="en-GB" sz="1100" b="1" dirty="0">
                <a:latin typeface="Helvetica" panose="020B0604020202020204" pitchFamily="34" charset="0"/>
                <a:cs typeface="Helvetica" panose="020B0604020202020204" pitchFamily="34" charset="0"/>
              </a:rPr>
              <a:t>OUTSIDE: </a:t>
            </a:r>
            <a:r>
              <a:rPr lang="en-GB" sz="1100" dirty="0">
                <a:latin typeface="Helvetica" panose="020B0604020202020204" pitchFamily="34" charset="0"/>
                <a:cs typeface="Helvetica" panose="020B0604020202020204" pitchFamily="34" charset="0"/>
              </a:rPr>
              <a:t>The property is approached via sliding electrically operated iron gates to a good size driveway/parking area with lawned front gardens with pedestrian gate and pathway to front door. The rear garden is enclosed via brick walls comprising of large patio areas, fish pond, mature shrubs and conifers, </a:t>
            </a:r>
            <a:r>
              <a:rPr lang="en-GB" sz="1100" b="1" dirty="0">
                <a:latin typeface="Helvetica" panose="020B0604020202020204" pitchFamily="34" charset="0"/>
                <a:cs typeface="Helvetica" panose="020B0604020202020204" pitchFamily="34" charset="0"/>
              </a:rPr>
              <a:t>SUBSTANTIAL WORK SHOP/GARAGE</a:t>
            </a:r>
            <a:r>
              <a:rPr lang="en-GB" sz="1100" dirty="0">
                <a:latin typeface="Helvetica" panose="020B0604020202020204" pitchFamily="34" charset="0"/>
                <a:cs typeface="Helvetica" panose="020B0604020202020204" pitchFamily="34" charset="0"/>
              </a:rPr>
              <a:t>, brick garden store with pathway back around to the front of the property. From the garden access via uPVC double glazed doors to:</a:t>
            </a:r>
            <a:br>
              <a:rPr lang="en-GB" sz="1100" dirty="0">
                <a:latin typeface="Helvetica" panose="020B0604020202020204" pitchFamily="34" charset="0"/>
                <a:cs typeface="Helvetica" panose="020B0604020202020204" pitchFamily="34" charset="0"/>
              </a:rPr>
            </a:br>
            <a:br>
              <a:rPr lang="en-GB" sz="1100" dirty="0">
                <a:latin typeface="Helvetica" panose="020B0604020202020204" pitchFamily="34" charset="0"/>
                <a:cs typeface="Helvetica" panose="020B0604020202020204" pitchFamily="34" charset="0"/>
              </a:rPr>
            </a:br>
            <a:r>
              <a:rPr lang="en-GB" sz="1100" b="1" dirty="0">
                <a:latin typeface="Helvetica" panose="020B0604020202020204" pitchFamily="34" charset="0"/>
                <a:cs typeface="Helvetica" panose="020B0604020202020204" pitchFamily="34" charset="0"/>
              </a:rPr>
              <a:t>GARDEN ROOM: </a:t>
            </a:r>
            <a:r>
              <a:rPr lang="en-GB" sz="1100" dirty="0">
                <a:latin typeface="Helvetica" panose="020B0604020202020204" pitchFamily="34" charset="0"/>
                <a:cs typeface="Helvetica" panose="020B0604020202020204" pitchFamily="34" charset="0"/>
              </a:rPr>
              <a:t>4.37m x 1.88m (14'4" x 6'2") uPVC double glazed windows and uPVC double glazed door to front driveway, outside tap and lighting.</a:t>
            </a:r>
            <a:br>
              <a:rPr lang="en-GB" sz="1100" dirty="0">
                <a:latin typeface="Helvetica" panose="020B0604020202020204" pitchFamily="34" charset="0"/>
                <a:cs typeface="Helvetica" panose="020B0604020202020204" pitchFamily="34" charset="0"/>
              </a:rPr>
            </a:br>
            <a:br>
              <a:rPr lang="en-GB" sz="1100" dirty="0">
                <a:latin typeface="Helvetica" panose="020B0604020202020204" pitchFamily="34" charset="0"/>
                <a:cs typeface="Helvetica" panose="020B0604020202020204" pitchFamily="34" charset="0"/>
              </a:rPr>
            </a:br>
            <a:r>
              <a:rPr lang="en-GB" sz="1100" b="1" dirty="0">
                <a:latin typeface="Helvetica" panose="020B0604020202020204" pitchFamily="34" charset="0"/>
                <a:cs typeface="Helvetica" panose="020B0604020202020204" pitchFamily="34" charset="0"/>
              </a:rPr>
              <a:t>DRIVE THROUGH WORKSHOP/GARAGE:</a:t>
            </a:r>
            <a:r>
              <a:rPr lang="en-GB" sz="1100" dirty="0">
                <a:latin typeface="Helvetica" panose="020B0604020202020204" pitchFamily="34" charset="0"/>
                <a:cs typeface="Helvetica" panose="020B0604020202020204" pitchFamily="34" charset="0"/>
              </a:rPr>
              <a:t> 9.14m x 2.92m (30'0" x 9'7") Up and over door with vehicle access via Salterton Road. Up and over door through to garden, power and light connected.</a:t>
            </a:r>
          </a:p>
          <a:p>
            <a:endParaRPr lang="en-GB" sz="1100" b="1" dirty="0">
              <a:solidFill>
                <a:srgbClr val="333333"/>
              </a:solidFill>
              <a:latin typeface="Helvetica" panose="020B0604020202020204" pitchFamily="34" charset="0"/>
              <a:ea typeface="Times New Roman" panose="02020603050405020304" pitchFamily="18" charset="0"/>
              <a:cs typeface="Helvetica-Bold"/>
            </a:endParaRPr>
          </a:p>
          <a:p>
            <a:r>
              <a:rPr lang="en-GB" sz="1100" b="1" dirty="0">
                <a:effectLst/>
                <a:latin typeface="Helvetica" panose="020B0604020202020204" pitchFamily="34" charset="0"/>
                <a:ea typeface="Times New Roman" panose="02020603050405020304" pitchFamily="18" charset="0"/>
                <a:cs typeface="Helvetica-Bold"/>
              </a:rPr>
              <a:t>FLOOR PLAN: </a:t>
            </a: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dirty="0">
              <a:solidFill>
                <a:srgbClr val="333333"/>
              </a:solidFill>
              <a:latin typeface="Helvetica" panose="020B0604020202020204" pitchFamily="34" charset="0"/>
              <a:ea typeface="Times New Roman" panose="02020603050405020304" pitchFamily="18" charset="0"/>
            </a:endParaRPr>
          </a:p>
          <a:p>
            <a:endParaRPr lang="en-GB" sz="1250" dirty="0">
              <a:solidFill>
                <a:srgbClr val="333333"/>
              </a:solidFill>
              <a:effectLst/>
              <a:latin typeface="Helvetica" panose="020B0604020202020204" pitchFamily="34" charset="0"/>
              <a:ea typeface="Times New Roman" panose="02020603050405020304" pitchFamily="18" charset="0"/>
            </a:endParaRPr>
          </a:p>
          <a:p>
            <a:endParaRPr lang="en-GB" sz="1250" dirty="0">
              <a:effectLst/>
              <a:latin typeface="Times New Roman" panose="02020603050405020304" pitchFamily="18" charset="0"/>
              <a:ea typeface="Times New Roman" panose="02020603050405020304" pitchFamily="18" charset="0"/>
            </a:endParaRPr>
          </a:p>
        </p:txBody>
      </p:sp>
      <p:pic>
        <p:nvPicPr>
          <p:cNvPr id="2" name="Picture 2">
            <a:extLst>
              <a:ext uri="{FF2B5EF4-FFF2-40B4-BE49-F238E27FC236}">
                <a16:creationId xmlns:a16="http://schemas.microsoft.com/office/drawing/2014/main" id="{96428B74-1903-FDE9-93CD-DF605B7438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6563" y="4641967"/>
            <a:ext cx="6473672" cy="4786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191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206</TotalTime>
  <Words>1173</Words>
  <Application>Microsoft Office PowerPoint</Application>
  <PresentationFormat>Custom</PresentationFormat>
  <Paragraphs>91</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Calibri</vt:lpstr>
      <vt:lpstr>Calibri Light</vt:lpstr>
      <vt:lpstr>Frutiger LT Std 55 Roman</vt:lpstr>
      <vt:lpstr>Helvetica</vt:lpstr>
      <vt:lpstr>HelveticaNeueLT-Medium</vt:lpstr>
      <vt:lpstr>HelveticaNeueLT-Roman</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Caswell</dc:creator>
  <cp:lastModifiedBy>Aimee Welch</cp:lastModifiedBy>
  <cp:revision>20</cp:revision>
  <cp:lastPrinted>2024-03-18T16:00:15Z</cp:lastPrinted>
  <dcterms:created xsi:type="dcterms:W3CDTF">2023-03-19T13:39:10Z</dcterms:created>
  <dcterms:modified xsi:type="dcterms:W3CDTF">2024-03-18T16:00:17Z</dcterms:modified>
</cp:coreProperties>
</file>